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2ItP2NAvj21hHrkRfUUf9WeDi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5C4AEE-A3C3-4349-ABA2-81454A6A9306}">
  <a:tblStyle styleId="{9C5C4AEE-A3C3-4349-ABA2-81454A6A930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ew.genial.ly/607af977c54e6b0d0da68847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6" name="Google Shape;2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Here, T opens a kahoot or menti y checks understanding of the course characteristics. Esta parte se puede en español. Preguntas sugeridas son: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Cuantas horas sincrónicas tiene el curso English for Programming 1? 50 25 15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My learning Menu se trabaja de manera a. sincrónica b. asincrónica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Cual de los siguientes materiales es obligatorio: a. Appetizer b. Main Course c. desser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Cual parte del Menu contiene la práctica de lectura? Appetizer Main Course Dessert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Reading Challenges tienen un valor de 5 % 10 % 15 % de la nota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El nivel de inglés corresponde a A1 A2 B1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El vocabulario técnico está alineado con Python - Verdadero Falso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El examen final tiene un valor de 30% - Verdadero o Falso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Here, T opens a kahoot or menti y checks understanding </a:t>
            </a:r>
            <a:endParaRPr/>
          </a:p>
        </p:txBody>
      </p:sp>
      <p:sp>
        <p:nvSpPr>
          <p:cNvPr id="309" name="Google Shape;30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Here, T creates a jamboard or padlet. SS post and T shares screen to comment. The final task in this lesson is group work where students will create a description of one dream job based on what they posted here. 5 min</a:t>
            </a:r>
            <a:endParaRPr/>
          </a:p>
        </p:txBody>
      </p:sp>
      <p:sp>
        <p:nvSpPr>
          <p:cNvPr id="327" name="Google Shape;32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4" name="Google Shape;3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Recording 1</a:t>
            </a:r>
            <a:endParaRPr/>
          </a:p>
        </p:txBody>
      </p:sp>
      <p:sp>
        <p:nvSpPr>
          <p:cNvPr id="377" name="Google Shape;37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Listen the recording and then T writes on the screen using the “annotate” option on Zoom.. Give students time to listen and write down the answers.  Recording 1</a:t>
            </a:r>
            <a:endParaRPr/>
          </a:p>
        </p:txBody>
      </p:sp>
      <p:sp>
        <p:nvSpPr>
          <p:cNvPr id="391" name="Google Shape;39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 explains that there are several ways to say it. T asks ss to match them and pronounce them. You can this as a whole group or in small groups. </a:t>
            </a:r>
            <a:endParaRPr/>
          </a:p>
        </p:txBody>
      </p:sp>
      <p:sp>
        <p:nvSpPr>
          <p:cNvPr id="409" name="Google Shape;40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REcording 2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Guiding questions: Is it common to exchange business cards?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Do people shake hands? What about during Covid?</a:t>
            </a:r>
            <a:endParaRPr/>
          </a:p>
        </p:txBody>
      </p:sp>
      <p:sp>
        <p:nvSpPr>
          <p:cNvPr id="439" name="Google Shape;439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 explains</a:t>
            </a:r>
            <a:endParaRPr/>
          </a:p>
        </p:txBody>
      </p:sp>
      <p:sp>
        <p:nvSpPr>
          <p:cNvPr id="449" name="Google Shape;44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Here, T asks students to match and as they go, T explains. </a:t>
            </a:r>
            <a:endParaRPr/>
          </a:p>
        </p:txBody>
      </p:sp>
      <p:sp>
        <p:nvSpPr>
          <p:cNvPr id="459" name="Google Shape;459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 explains</a:t>
            </a:r>
            <a:endParaRPr/>
          </a:p>
        </p:txBody>
      </p:sp>
      <p:sp>
        <p:nvSpPr>
          <p:cNvPr id="474" name="Google Shape;474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2fcb3e81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d2fcb3e810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After SS have finished, T brings them back into the main room and they correct together. As they correct, T uses ANNOTATION on Zoom and explains WHY each mistake is a mistake.</a:t>
            </a:r>
            <a:endParaRPr/>
          </a:p>
        </p:txBody>
      </p:sp>
      <p:sp>
        <p:nvSpPr>
          <p:cNvPr id="491" name="Google Shape;491;gd2fcb3e81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After SS have finished, T brings them back into the main room and they correct together. As they correct, T uses ANNOTATION on Zoom and explains WHY each mistake is a mistake.</a:t>
            </a:r>
            <a:endParaRPr/>
          </a:p>
        </p:txBody>
      </p:sp>
      <p:sp>
        <p:nvSpPr>
          <p:cNvPr id="503" name="Google Shape;50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5" name="Google Shape;525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4" name="Google Shape;534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 asks one or 2 groups to act out.</a:t>
            </a:r>
            <a:endParaRPr/>
          </a:p>
        </p:txBody>
      </p:sp>
      <p:sp>
        <p:nvSpPr>
          <p:cNvPr id="544" name="Google Shape;544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2" name="Google Shape;55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9" name="Google Shape;55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8" name="Google Shape;56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 asks volunteers to share screen and show their cards and present in English. 3 presentations maximum. </a:t>
            </a:r>
            <a:endParaRPr/>
          </a:p>
        </p:txBody>
      </p:sp>
      <p:sp>
        <p:nvSpPr>
          <p:cNvPr id="576" name="Google Shape;57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4" name="Google Shape;58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3" name="Google Shape;59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2" name="Google Shape;60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0" name="Google Shape;61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Here, it is paramount that T opens the genially menu and explores it with students. Tell students to go to mastertech and check it. T explains how they know if they should click-activate interactive elements in the upper right corner.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https://view.genial.ly/607af977c54e6b0d0da68847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0" name="Google Shape;80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 + 6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4"/>
          <p:cNvSpPr txBox="1">
            <a:spLocks noGrp="1"/>
          </p:cNvSpPr>
          <p:nvPr>
            <p:ph type="subTitle" idx="1"/>
          </p:nvPr>
        </p:nvSpPr>
        <p:spPr>
          <a:xfrm>
            <a:off x="1370049" y="3560133"/>
            <a:ext cx="2378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ctrTitle"/>
          </p:nvPr>
        </p:nvSpPr>
        <p:spPr>
          <a:xfrm>
            <a:off x="1370049" y="3117788"/>
            <a:ext cx="2378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subTitle" idx="2"/>
          </p:nvPr>
        </p:nvSpPr>
        <p:spPr>
          <a:xfrm>
            <a:off x="1370053" y="1985333"/>
            <a:ext cx="2378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36" name="Google Shape;36;p44"/>
          <p:cNvSpPr txBox="1">
            <a:spLocks noGrp="1"/>
          </p:cNvSpPr>
          <p:nvPr>
            <p:ph type="ctrTitle" idx="3"/>
          </p:nvPr>
        </p:nvSpPr>
        <p:spPr>
          <a:xfrm>
            <a:off x="1370053" y="1542988"/>
            <a:ext cx="2378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9pPr>
          </a:lstStyle>
          <a:p>
            <a:endParaRPr/>
          </a:p>
        </p:txBody>
      </p:sp>
      <p:sp>
        <p:nvSpPr>
          <p:cNvPr id="37" name="Google Shape;37;p44"/>
          <p:cNvSpPr txBox="1">
            <a:spLocks noGrp="1"/>
          </p:cNvSpPr>
          <p:nvPr>
            <p:ph type="ctrTitle" idx="4"/>
          </p:nvPr>
        </p:nvSpPr>
        <p:spPr>
          <a:xfrm>
            <a:off x="2402800" y="960000"/>
            <a:ext cx="7386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6933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6933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6933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6933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6933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6933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6933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alibri"/>
              <a:buNone/>
              <a:defRPr sz="6933"/>
            </a:lvl9pPr>
          </a:lstStyle>
          <a:p>
            <a:endParaRPr/>
          </a:p>
        </p:txBody>
      </p:sp>
      <p:sp>
        <p:nvSpPr>
          <p:cNvPr id="38" name="Google Shape;38;p44"/>
          <p:cNvSpPr txBox="1">
            <a:spLocks noGrp="1"/>
          </p:cNvSpPr>
          <p:nvPr>
            <p:ph type="subTitle" idx="5"/>
          </p:nvPr>
        </p:nvSpPr>
        <p:spPr>
          <a:xfrm>
            <a:off x="1370049" y="5134933"/>
            <a:ext cx="2378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39" name="Google Shape;39;p44"/>
          <p:cNvSpPr txBox="1">
            <a:spLocks noGrp="1"/>
          </p:cNvSpPr>
          <p:nvPr>
            <p:ph type="ctrTitle" idx="6"/>
          </p:nvPr>
        </p:nvSpPr>
        <p:spPr>
          <a:xfrm>
            <a:off x="1370049" y="4692588"/>
            <a:ext cx="2378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9pPr>
          </a:lstStyle>
          <a:p>
            <a:endParaRPr/>
          </a:p>
        </p:txBody>
      </p:sp>
      <p:sp>
        <p:nvSpPr>
          <p:cNvPr id="40" name="Google Shape;40;p44"/>
          <p:cNvSpPr txBox="1">
            <a:spLocks noGrp="1"/>
          </p:cNvSpPr>
          <p:nvPr>
            <p:ph type="subTitle" idx="7"/>
          </p:nvPr>
        </p:nvSpPr>
        <p:spPr>
          <a:xfrm>
            <a:off x="8443949" y="3560133"/>
            <a:ext cx="2378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ctrTitle" idx="8"/>
          </p:nvPr>
        </p:nvSpPr>
        <p:spPr>
          <a:xfrm>
            <a:off x="8443949" y="3117788"/>
            <a:ext cx="2378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subTitle" idx="9"/>
          </p:nvPr>
        </p:nvSpPr>
        <p:spPr>
          <a:xfrm>
            <a:off x="8443953" y="1985333"/>
            <a:ext cx="2378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ctrTitle" idx="13"/>
          </p:nvPr>
        </p:nvSpPr>
        <p:spPr>
          <a:xfrm>
            <a:off x="8443953" y="1542988"/>
            <a:ext cx="2378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subTitle" idx="14"/>
          </p:nvPr>
        </p:nvSpPr>
        <p:spPr>
          <a:xfrm>
            <a:off x="8443949" y="5134933"/>
            <a:ext cx="2378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ctrTitle" idx="15"/>
          </p:nvPr>
        </p:nvSpPr>
        <p:spPr>
          <a:xfrm>
            <a:off x="8443949" y="4692588"/>
            <a:ext cx="2378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 2 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5"/>
          <p:cNvSpPr txBox="1">
            <a:spLocks noGrp="1"/>
          </p:cNvSpPr>
          <p:nvPr>
            <p:ph type="subTitle" idx="1"/>
          </p:nvPr>
        </p:nvSpPr>
        <p:spPr>
          <a:xfrm>
            <a:off x="2261200" y="2533633"/>
            <a:ext cx="28724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ctrTitle"/>
          </p:nvPr>
        </p:nvSpPr>
        <p:spPr>
          <a:xfrm>
            <a:off x="2209200" y="1673133"/>
            <a:ext cx="2976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subTitle" idx="2"/>
          </p:nvPr>
        </p:nvSpPr>
        <p:spPr>
          <a:xfrm>
            <a:off x="8229597" y="2533633"/>
            <a:ext cx="28724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0" name="Google Shape;50;p45"/>
          <p:cNvSpPr txBox="1">
            <a:spLocks noGrp="1"/>
          </p:cNvSpPr>
          <p:nvPr>
            <p:ph type="ctrTitle" idx="3"/>
          </p:nvPr>
        </p:nvSpPr>
        <p:spPr>
          <a:xfrm>
            <a:off x="8229600" y="1684867"/>
            <a:ext cx="2872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4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4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2072640" y="521014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rgbClr val="3366CA"/>
                </a:solidFill>
              </a:rPr>
              <a:t>Welcome to English for Programming</a:t>
            </a:r>
            <a:endParaRPr/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2391739" y="333763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400"/>
              <a:buNone/>
            </a:pPr>
            <a:r>
              <a:rPr lang="en-US" b="1">
                <a:solidFill>
                  <a:srgbClr val="FF0062"/>
                </a:solidFill>
              </a:rPr>
              <a:t>Week 1 Class 1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10" name="Google Shape;110;p1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249" y="1531599"/>
            <a:ext cx="4835575" cy="48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1800195" y="5976436"/>
            <a:ext cx="25644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Programmers made by StorySet&gt; &lt;a href="https://storyset.com/web"&gt;Illustration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 txBox="1"/>
          <p:nvPr/>
        </p:nvSpPr>
        <p:spPr>
          <a:xfrm>
            <a:off x="2388549" y="258208"/>
            <a:ext cx="8721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¿Cómo me van a evaluar?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2075928" y="2236604"/>
            <a:ext cx="120367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3" name="Google Shape;283;p10"/>
          <p:cNvGraphicFramePr/>
          <p:nvPr/>
        </p:nvGraphicFramePr>
        <p:xfrm>
          <a:off x="1187509" y="1086015"/>
          <a:ext cx="10538075" cy="4898260"/>
        </p:xfrm>
        <a:graphic>
          <a:graphicData uri="http://schemas.openxmlformats.org/drawingml/2006/table">
            <a:tbl>
              <a:tblPr>
                <a:noFill/>
                <a:tableStyleId>{9C5C4AEE-A3C3-4349-ABA2-81454A6A9306}</a:tableStyleId>
              </a:tblPr>
              <a:tblGrid>
                <a:gridCol w="143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4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2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Ciclos Nivel A2</a:t>
                      </a:r>
                      <a:endParaRPr sz="14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Examen Final del Ciclo</a:t>
                      </a:r>
                      <a:endParaRPr sz="16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Retos de Lectura 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(Reading Challenge)</a:t>
                      </a:r>
                      <a:endParaRPr sz="14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 % por Ciclo</a:t>
                      </a:r>
                      <a:endParaRPr sz="16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English for Programming 1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 horas/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 semanas)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examen final</a:t>
                      </a:r>
                      <a:endParaRPr sz="1400" b="1" u="none" strike="noStrike" cap="none">
                        <a:solidFill>
                          <a:srgbClr val="FF006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Lectura aplicada a la programación, contenido léxico-gramatical y funciones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0%)</a:t>
                      </a:r>
                      <a:endParaRPr sz="1400" u="none" strike="noStrike" cap="none"/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retos</a:t>
                      </a:r>
                      <a:endParaRPr sz="1400" b="1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%, cada </a:t>
                      </a: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uno 10</a:t>
                      </a: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%)</a:t>
                      </a:r>
                      <a:endParaRPr sz="14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100%</a:t>
                      </a:r>
                      <a:endParaRPr sz="1400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English for Programming 2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 horas/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 semanas)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examen final</a:t>
                      </a:r>
                      <a:endParaRPr sz="1400" b="1" u="none" strike="noStrike" cap="none">
                        <a:solidFill>
                          <a:srgbClr val="FF006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Lectura aplicada a la programación, contenido léxico-gramatical y funciones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(60%)</a:t>
                      </a:r>
                      <a:endParaRPr sz="1400" b="1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retos</a:t>
                      </a:r>
                      <a:endParaRPr sz="1400" b="1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(40%, cada uno 10%)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100%</a:t>
                      </a:r>
                      <a:endParaRPr sz="1400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English for Programming 3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 horas/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 semanas)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examen final</a:t>
                      </a:r>
                      <a:endParaRPr sz="1400" b="1" u="none" strike="noStrike" cap="none">
                        <a:solidFill>
                          <a:srgbClr val="FF006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Lectura aplicada a la programación, contenido léxico-gramatical y funciones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(60%)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retos</a:t>
                      </a:r>
                      <a:endParaRPr sz="1400" b="1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(40%, cada uno 10%)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100%</a:t>
                      </a:r>
                      <a:endParaRPr sz="1400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English for Programming 4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(25 horas/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 semanas)</a:t>
                      </a:r>
                      <a:endParaRPr sz="14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examen final</a:t>
                      </a:r>
                      <a:endParaRPr sz="1400" b="1" u="none" strike="noStrike" cap="none">
                        <a:solidFill>
                          <a:srgbClr val="FF006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Lectura aplicada a la programación, contenido léxico-gramatical y funciones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(60%)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retos</a:t>
                      </a:r>
                      <a:endParaRPr sz="1400" b="1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(40%, cada uno 10%)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100%</a:t>
                      </a:r>
                      <a:endParaRPr sz="1400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1"/>
          <p:cNvSpPr txBox="1"/>
          <p:nvPr/>
        </p:nvSpPr>
        <p:spPr>
          <a:xfrm>
            <a:off x="4729853" y="1396470"/>
            <a:ext cx="60334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Cada </a:t>
            </a:r>
            <a:r>
              <a:rPr lang="en-US" sz="2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ciclo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contiene </a:t>
            </a:r>
            <a:r>
              <a:rPr lang="en-US" sz="2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4 retos de lectura calificables.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4729853" y="1982817"/>
            <a:ext cx="60334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Son </a:t>
            </a:r>
            <a:r>
              <a:rPr lang="en-US" sz="2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sobre la </a:t>
            </a:r>
            <a:r>
              <a:rPr lang="en-US" sz="2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programación en Python 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 su curso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"/>
          <p:cNvSpPr txBox="1"/>
          <p:nvPr/>
        </p:nvSpPr>
        <p:spPr>
          <a:xfrm>
            <a:off x="4729852" y="2696721"/>
            <a:ext cx="732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Cada </a:t>
            </a:r>
            <a:r>
              <a:rPr lang="en-US" sz="2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Menú de Aprendizaje 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(Learning Menu) incluirá un reto de lectura de práctica (no calificable)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4729853" y="3718526"/>
            <a:ext cx="691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Al </a:t>
            </a:r>
            <a:r>
              <a:rPr lang="en-US" sz="2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inicio</a:t>
            </a:r>
            <a:r>
              <a:rPr lang="en-US"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de cada semana, </a:t>
            </a:r>
            <a:r>
              <a:rPr lang="en-US" sz="2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encontrarás un mensaje</a:t>
            </a:r>
            <a:r>
              <a:rPr lang="en-US"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en tu plataforma MasterTech que te informa sobre </a:t>
            </a:r>
            <a:r>
              <a:rPr lang="en-US" sz="2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las tareas calificables y los objetivos semanales</a:t>
            </a:r>
            <a:r>
              <a:rPr lang="en-US"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"/>
          <p:cNvSpPr txBox="1"/>
          <p:nvPr/>
        </p:nvSpPr>
        <p:spPr>
          <a:xfrm>
            <a:off x="1171060" y="275264"/>
            <a:ext cx="87209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Retos de Lectura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1" descr="A picture containing text,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643" y="1608436"/>
            <a:ext cx="3785920" cy="378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1"/>
          <p:cNvSpPr txBox="1"/>
          <p:nvPr/>
        </p:nvSpPr>
        <p:spPr>
          <a:xfrm>
            <a:off x="1428657" y="5716332"/>
            <a:ext cx="2573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 made by StorySEt&gt; &lt;a href="https://storyset.com/online"&gt;Illustration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2"/>
          <p:cNvSpPr txBox="1"/>
          <p:nvPr/>
        </p:nvSpPr>
        <p:spPr>
          <a:xfrm>
            <a:off x="6158510" y="2705724"/>
            <a:ext cx="603349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Quiz Time!</a:t>
            </a:r>
            <a:endParaRPr sz="8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2"/>
          <p:cNvSpPr txBox="1"/>
          <p:nvPr/>
        </p:nvSpPr>
        <p:spPr>
          <a:xfrm>
            <a:off x="2445224" y="315117"/>
            <a:ext cx="87209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Let’s see how much we understood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12" descr="A picture containing text, vector graphics, quee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140" y="927463"/>
            <a:ext cx="5003073" cy="500307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2"/>
          <p:cNvSpPr txBox="1"/>
          <p:nvPr/>
        </p:nvSpPr>
        <p:spPr>
          <a:xfrm>
            <a:off x="1275552" y="4991725"/>
            <a:ext cx="384024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 SemiFlat createt by StorySet:&lt;a href="https://storyset.com/education"&gt;Illustration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3"/>
          <p:cNvSpPr txBox="1"/>
          <p:nvPr/>
        </p:nvSpPr>
        <p:spPr>
          <a:xfrm>
            <a:off x="2197727" y="194872"/>
            <a:ext cx="872093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Coffee break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5 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13" descr="A picture containing text, toy,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2511" y="663314"/>
            <a:ext cx="5531371" cy="553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3"/>
          <p:cNvSpPr txBox="1"/>
          <p:nvPr/>
        </p:nvSpPr>
        <p:spPr>
          <a:xfrm>
            <a:off x="3936231" y="5856131"/>
            <a:ext cx="431716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Coffe Break bu StoruSet: &lt;a href="https://storyset.com/people"&gt;Illustration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5"/>
          <p:cNvSpPr txBox="1">
            <a:spLocks noGrp="1"/>
          </p:cNvSpPr>
          <p:nvPr>
            <p:ph type="title"/>
          </p:nvPr>
        </p:nvSpPr>
        <p:spPr>
          <a:xfrm>
            <a:off x="831850" y="1520213"/>
            <a:ext cx="56289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rgbClr val="FF0062"/>
                </a:solidFill>
              </a:rPr>
              <a:t>English for Programming 1, here we come!</a:t>
            </a:r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None/>
            </a:pPr>
            <a:r>
              <a:rPr lang="en-US" b="1">
                <a:solidFill>
                  <a:srgbClr val="3366CA"/>
                </a:solidFill>
              </a:rPr>
              <a:t>Lesson 1</a:t>
            </a:r>
            <a:endParaRPr/>
          </a:p>
        </p:txBody>
      </p:sp>
      <p:pic>
        <p:nvPicPr>
          <p:cNvPr id="322" name="Google Shape;322;p15" descr="Graphical user interface, websit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0761" y="315653"/>
            <a:ext cx="5148262" cy="514826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5"/>
          <p:cNvSpPr txBox="1"/>
          <p:nvPr/>
        </p:nvSpPr>
        <p:spPr>
          <a:xfrm>
            <a:off x="7169086" y="5294897"/>
            <a:ext cx="2734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group made by StorySet&gt; &lt;a href="https://storyset.com/people"&gt;Illustration by Freepik Storyset&lt;/a&gt; </a:t>
            </a:r>
            <a:endParaRPr sz="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4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5826" y="1982817"/>
            <a:ext cx="3175000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4"/>
          <p:cNvSpPr txBox="1"/>
          <p:nvPr/>
        </p:nvSpPr>
        <p:spPr>
          <a:xfrm>
            <a:off x="5940704" y="1484422"/>
            <a:ext cx="485221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 What is your dream job?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4"/>
          <p:cNvSpPr txBox="1"/>
          <p:nvPr/>
        </p:nvSpPr>
        <p:spPr>
          <a:xfrm>
            <a:off x="1412438" y="322959"/>
            <a:ext cx="87209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Let’s get to know each other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4"/>
          <p:cNvSpPr txBox="1"/>
          <p:nvPr/>
        </p:nvSpPr>
        <p:spPr>
          <a:xfrm>
            <a:off x="6094815" y="2429179"/>
            <a:ext cx="372795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Post your name next to it.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4"/>
          <p:cNvSpPr txBox="1"/>
          <p:nvPr/>
        </p:nvSpPr>
        <p:spPr>
          <a:xfrm>
            <a:off x="6094815" y="3597824"/>
            <a:ext cx="444748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We will vote on the best dream job!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14" descr="Question Mark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1097" y="1353804"/>
            <a:ext cx="685555" cy="68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4" descr="Employee badge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8123" y="2315419"/>
            <a:ext cx="685555" cy="68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4" descr="Customer review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95073" y="352378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4"/>
          <p:cNvSpPr txBox="1"/>
          <p:nvPr/>
        </p:nvSpPr>
        <p:spPr>
          <a:xfrm>
            <a:off x="1412438" y="5471410"/>
            <a:ext cx="23650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&lt;Hello made by StorySet&gt; a href="https://storyset.com/work"&gt;Illustration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6"/>
          <p:cNvSpPr txBox="1"/>
          <p:nvPr/>
        </p:nvSpPr>
        <p:spPr>
          <a:xfrm>
            <a:off x="3503300" y="1309191"/>
            <a:ext cx="60334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By the end of the class, you will be able to…</a:t>
            </a:r>
            <a:endParaRPr sz="2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6"/>
          <p:cNvSpPr txBox="1"/>
          <p:nvPr/>
        </p:nvSpPr>
        <p:spPr>
          <a:xfrm>
            <a:off x="1798820" y="410496"/>
            <a:ext cx="407581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Topics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6"/>
          <p:cNvSpPr txBox="1"/>
          <p:nvPr/>
        </p:nvSpPr>
        <p:spPr>
          <a:xfrm>
            <a:off x="5542493" y="3059468"/>
            <a:ext cx="60334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Introduce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yourself and others</a:t>
            </a:r>
            <a:endParaRPr sz="2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6"/>
          <p:cNvSpPr txBox="1"/>
          <p:nvPr/>
        </p:nvSpPr>
        <p:spPr>
          <a:xfrm>
            <a:off x="5542493" y="3883540"/>
            <a:ext cx="60334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Describe</a:t>
            </a:r>
            <a:r>
              <a:rPr lang="en-US" sz="20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 person and his/her job</a:t>
            </a:r>
            <a:endParaRPr sz="2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6"/>
          <p:cNvSpPr txBox="1"/>
          <p:nvPr/>
        </p:nvSpPr>
        <p:spPr>
          <a:xfrm>
            <a:off x="5542493" y="2116665"/>
            <a:ext cx="60334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Greet</a:t>
            </a: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in English</a:t>
            </a:r>
            <a:endParaRPr sz="2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2704" y="1901235"/>
            <a:ext cx="3647574" cy="364757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6"/>
          <p:cNvSpPr txBox="1"/>
          <p:nvPr/>
        </p:nvSpPr>
        <p:spPr>
          <a:xfrm>
            <a:off x="1798820" y="5209856"/>
            <a:ext cx="364757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Cartoon Illustration made by Storyset: &lt;a href="https://storyset.com/business"&gt;Illustration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7"/>
          <p:cNvSpPr txBox="1">
            <a:spLocks noGrp="1"/>
          </p:cNvSpPr>
          <p:nvPr>
            <p:ph type="title"/>
          </p:nvPr>
        </p:nvSpPr>
        <p:spPr>
          <a:xfrm>
            <a:off x="2457137" y="2223359"/>
            <a:ext cx="410855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600" b="1">
                <a:solidFill>
                  <a:srgbClr val="3366CA"/>
                </a:solidFill>
              </a:rPr>
              <a:t>Greetings</a:t>
            </a:r>
            <a:endParaRPr/>
          </a:p>
        </p:txBody>
      </p:sp>
      <p:pic>
        <p:nvPicPr>
          <p:cNvPr id="358" name="Google Shape;358;p17" descr="Badge 1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98" y="1127627"/>
            <a:ext cx="1309191" cy="130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8"/>
          <p:cNvSpPr txBox="1"/>
          <p:nvPr/>
        </p:nvSpPr>
        <p:spPr>
          <a:xfrm>
            <a:off x="2353456" y="510523"/>
            <a:ext cx="93688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How do you greet people in your country?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8"/>
          <p:cNvSpPr txBox="1"/>
          <p:nvPr/>
        </p:nvSpPr>
        <p:spPr>
          <a:xfrm>
            <a:off x="1678642" y="5149768"/>
            <a:ext cx="17831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Shake hands</a:t>
            </a:r>
            <a:endParaRPr sz="2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8"/>
          <p:cNvSpPr txBox="1"/>
          <p:nvPr/>
        </p:nvSpPr>
        <p:spPr>
          <a:xfrm>
            <a:off x="5059205" y="4259356"/>
            <a:ext cx="103679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Hug </a:t>
            </a:r>
            <a:endParaRPr sz="2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18" descr="A pair of hands holding each other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8938" y="1936667"/>
            <a:ext cx="2062601" cy="309390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8"/>
          <p:cNvSpPr txBox="1"/>
          <p:nvPr/>
        </p:nvSpPr>
        <p:spPr>
          <a:xfrm>
            <a:off x="1677483" y="5748827"/>
            <a:ext cx="2062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https://unsplash.com/photos/JNwba6cv4e0?utm_source=unsplash&amp;utm_medium=referral&amp;utm_content=creditShareLink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p18" descr="A person and person hugging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40083" y="1839671"/>
            <a:ext cx="3297799" cy="219853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8"/>
          <p:cNvSpPr txBox="1"/>
          <p:nvPr/>
        </p:nvSpPr>
        <p:spPr>
          <a:xfrm>
            <a:off x="4483320" y="4880618"/>
            <a:ext cx="21885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https://unsplash.com/photos/9vHPCKymSh0?utm_source=unsplash&amp;utm_medium=referral&amp;utm_content=creditShareLink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8"/>
          <p:cNvSpPr txBox="1"/>
          <p:nvPr/>
        </p:nvSpPr>
        <p:spPr>
          <a:xfrm>
            <a:off x="7394852" y="1975153"/>
            <a:ext cx="34920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Colombia, </a:t>
            </a:r>
            <a:r>
              <a:rPr lang="en-US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people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8"/>
          <p:cNvSpPr txBox="1"/>
          <p:nvPr/>
        </p:nvSpPr>
        <p:spPr>
          <a:xfrm>
            <a:off x="7996178" y="3429000"/>
            <a:ext cx="34920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they say?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9"/>
          <p:cNvSpPr txBox="1"/>
          <p:nvPr/>
        </p:nvSpPr>
        <p:spPr>
          <a:xfrm>
            <a:off x="2293494" y="179882"/>
            <a:ext cx="93688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Listen and match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19"/>
          <p:cNvPicPr preferRelativeResize="0"/>
          <p:nvPr/>
        </p:nvPicPr>
        <p:blipFill rotWithShape="1">
          <a:blip r:embed="rId4">
            <a:alphaModFix/>
          </a:blip>
          <a:srcRect l="13595" t="20043"/>
          <a:stretch/>
        </p:blipFill>
        <p:spPr>
          <a:xfrm>
            <a:off x="4540762" y="1506127"/>
            <a:ext cx="3704114" cy="188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9" descr="A picture containing text, person, indoor, standing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5957" t="19175"/>
          <a:stretch/>
        </p:blipFill>
        <p:spPr>
          <a:xfrm>
            <a:off x="4425932" y="4200215"/>
            <a:ext cx="2588931" cy="2477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9" descr="Two people looking at a screen&#10;&#10;Description automatically generated with low confidence"/>
          <p:cNvPicPr preferRelativeResize="0"/>
          <p:nvPr/>
        </p:nvPicPr>
        <p:blipFill rotWithShape="1">
          <a:blip r:embed="rId6">
            <a:alphaModFix/>
          </a:blip>
          <a:srcRect l="11942" b="20792"/>
          <a:stretch/>
        </p:blipFill>
        <p:spPr>
          <a:xfrm>
            <a:off x="1199492" y="3812064"/>
            <a:ext cx="2588932" cy="231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9" descr="A group of people standing in front of a building&#10;&#10;Description automatically generated with medium confidence"/>
          <p:cNvPicPr preferRelativeResize="0"/>
          <p:nvPr/>
        </p:nvPicPr>
        <p:blipFill rotWithShape="1">
          <a:blip r:embed="rId7">
            <a:alphaModFix/>
          </a:blip>
          <a:srcRect l="11182" t="21757"/>
          <a:stretch/>
        </p:blipFill>
        <p:spPr>
          <a:xfrm>
            <a:off x="501514" y="1586330"/>
            <a:ext cx="3704115" cy="184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9" descr="A picture containing text, person, sign, group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l="8759" t="-250" r="3144" b="250"/>
          <a:stretch/>
        </p:blipFill>
        <p:spPr>
          <a:xfrm>
            <a:off x="8580009" y="745677"/>
            <a:ext cx="3263157" cy="278322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9"/>
          <p:cNvSpPr txBox="1"/>
          <p:nvPr/>
        </p:nvSpPr>
        <p:spPr>
          <a:xfrm>
            <a:off x="8121038" y="4185863"/>
            <a:ext cx="29624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 to the story and </a:t>
            </a:r>
            <a:r>
              <a:rPr lang="en-US" sz="18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number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 in the correct order, from 1-5.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19" descr="EF4e_Elementary_SB_1.02 (1).m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05592" y="83374"/>
            <a:ext cx="812800" cy="8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5003385" y="334355"/>
            <a:ext cx="57067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Topics for today</a:t>
            </a:r>
            <a:endParaRPr sz="40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6491573" y="2329529"/>
            <a:ext cx="46540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Course Introduction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6491573" y="3281507"/>
            <a:ext cx="40491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Get to know each other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6446955" y="4646664"/>
            <a:ext cx="458132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English, here we come!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" descr="Clipboard Mixed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5823" y="2134617"/>
            <a:ext cx="809210" cy="80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 descr="Social distancing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82732" y="3278783"/>
            <a:ext cx="635391" cy="63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 descr="Storytelling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43227" y="418946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5568" y="1215228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 txBox="1"/>
          <p:nvPr/>
        </p:nvSpPr>
        <p:spPr>
          <a:xfrm>
            <a:off x="1651275" y="6050362"/>
            <a:ext cx="325800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href="https://storyset.com/work"&gt;Illustration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0"/>
          <p:cNvSpPr txBox="1"/>
          <p:nvPr/>
        </p:nvSpPr>
        <p:spPr>
          <a:xfrm>
            <a:off x="9117632" y="1715836"/>
            <a:ext cx="279876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Listen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and Complete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20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691" y="1306801"/>
            <a:ext cx="4030065" cy="81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0" descr="Text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389" y="2248606"/>
            <a:ext cx="4078367" cy="20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0" descr="Text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7102" y="4459353"/>
            <a:ext cx="4030065" cy="109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0" descr="Tab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66191" y="173190"/>
            <a:ext cx="4120490" cy="311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0" descr="Tabl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85271" y="3283187"/>
            <a:ext cx="4198784" cy="275179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0"/>
          <p:cNvSpPr txBox="1"/>
          <p:nvPr/>
        </p:nvSpPr>
        <p:spPr>
          <a:xfrm>
            <a:off x="0" y="1454046"/>
            <a:ext cx="23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0"/>
          <p:cNvSpPr txBox="1"/>
          <p:nvPr/>
        </p:nvSpPr>
        <p:spPr>
          <a:xfrm>
            <a:off x="-23395" y="2803558"/>
            <a:ext cx="23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0"/>
          <p:cNvSpPr txBox="1"/>
          <p:nvPr/>
        </p:nvSpPr>
        <p:spPr>
          <a:xfrm>
            <a:off x="-23395" y="4429255"/>
            <a:ext cx="23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0"/>
          <p:cNvSpPr txBox="1"/>
          <p:nvPr/>
        </p:nvSpPr>
        <p:spPr>
          <a:xfrm>
            <a:off x="4561621" y="377850"/>
            <a:ext cx="23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0"/>
          <p:cNvSpPr txBox="1"/>
          <p:nvPr/>
        </p:nvSpPr>
        <p:spPr>
          <a:xfrm>
            <a:off x="4604269" y="4074007"/>
            <a:ext cx="23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20" descr="EF4e_Elementary_SB_1.02 (1).m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63323" y="77862"/>
            <a:ext cx="812800" cy="8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-164891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1"/>
          <p:cNvSpPr txBox="1"/>
          <p:nvPr/>
        </p:nvSpPr>
        <p:spPr>
          <a:xfrm>
            <a:off x="2143594" y="35546"/>
            <a:ext cx="93688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So, as you can notice…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1"/>
          <p:cNvSpPr txBox="1"/>
          <p:nvPr/>
        </p:nvSpPr>
        <p:spPr>
          <a:xfrm>
            <a:off x="5164163" y="2307244"/>
            <a:ext cx="1236638" cy="191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8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8800" b="0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21"/>
          <p:cNvSpPr txBox="1"/>
          <p:nvPr/>
        </p:nvSpPr>
        <p:spPr>
          <a:xfrm>
            <a:off x="2744656" y="1893823"/>
            <a:ext cx="2166027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Hello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My name’s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Very well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Goodbye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1"/>
          <p:cNvSpPr txBox="1"/>
          <p:nvPr/>
        </p:nvSpPr>
        <p:spPr>
          <a:xfrm>
            <a:off x="7281317" y="1903104"/>
            <a:ext cx="2166027" cy="3785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________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1"/>
          <p:cNvSpPr txBox="1"/>
          <p:nvPr/>
        </p:nvSpPr>
        <p:spPr>
          <a:xfrm>
            <a:off x="3113322" y="880189"/>
            <a:ext cx="74293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Fine     Hi     I’m…    Thanks    Bye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2"/>
          <p:cNvSpPr txBox="1">
            <a:spLocks noGrp="1"/>
          </p:cNvSpPr>
          <p:nvPr>
            <p:ph type="title"/>
          </p:nvPr>
        </p:nvSpPr>
        <p:spPr>
          <a:xfrm>
            <a:off x="2457137" y="2223359"/>
            <a:ext cx="532275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600" b="1">
                <a:solidFill>
                  <a:srgbClr val="3366CA"/>
                </a:solidFill>
              </a:rPr>
              <a:t>Introductions</a:t>
            </a:r>
            <a:endParaRPr/>
          </a:p>
        </p:txBody>
      </p:sp>
      <p:pic>
        <p:nvPicPr>
          <p:cNvPr id="423" name="Google Shape;423;p22" descr="Badg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04" y="1554514"/>
            <a:ext cx="1331626" cy="133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-179882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3"/>
          <p:cNvSpPr txBox="1"/>
          <p:nvPr/>
        </p:nvSpPr>
        <p:spPr>
          <a:xfrm>
            <a:off x="2353456" y="510523"/>
            <a:ext cx="93688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Pronunciation </a:t>
            </a:r>
            <a:r>
              <a:rPr lang="en-US" sz="40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 Intonation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4482059" y="1656982"/>
            <a:ext cx="6539750" cy="11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Listen to the recording and pay special attention to their intotation. Pronounce for yourself.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23" descr="EF4e_Elementary_SB_1.04 (1).m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0038" y="3397112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3"/>
          <p:cNvSpPr txBox="1"/>
          <p:nvPr/>
        </p:nvSpPr>
        <p:spPr>
          <a:xfrm>
            <a:off x="4783160" y="4447658"/>
            <a:ext cx="631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In the next group activity, you will try to copy the rhythm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23" descr="Graphical user interface, application, 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838" y="1020580"/>
            <a:ext cx="3843728" cy="3843728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3"/>
          <p:cNvSpPr txBox="1"/>
          <p:nvPr/>
        </p:nvSpPr>
        <p:spPr>
          <a:xfrm>
            <a:off x="1097665" y="4447651"/>
            <a:ext cx="25115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 made by StorySet&gt; &lt;a href="https://storyset.com/online"&gt;Illustration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-179882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4"/>
          <p:cNvSpPr txBox="1"/>
          <p:nvPr/>
        </p:nvSpPr>
        <p:spPr>
          <a:xfrm>
            <a:off x="2353456" y="510523"/>
            <a:ext cx="93688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What about business etiquette?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5542493" y="2236763"/>
            <a:ext cx="6033490" cy="169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Shake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hand?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Exchange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business cards?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Bow</a:t>
            </a:r>
            <a:r>
              <a:rPr lang="en-US" sz="2400" b="0" i="0" u="none" strike="noStrike" cap="none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400" b="0" i="0" u="none" strike="noStrike" cap="none" dirty="0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24" descr="Graphical user interface, application, website, Team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2755" y="1876652"/>
            <a:ext cx="3853721" cy="385372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4"/>
          <p:cNvSpPr txBox="1"/>
          <p:nvPr/>
        </p:nvSpPr>
        <p:spPr>
          <a:xfrm>
            <a:off x="1618938" y="5261548"/>
            <a:ext cx="30130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href="https://storyset.com/business"&gt;Illustration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-179882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5"/>
          <p:cNvSpPr txBox="1"/>
          <p:nvPr/>
        </p:nvSpPr>
        <p:spPr>
          <a:xfrm>
            <a:off x="2353456" y="510523"/>
            <a:ext cx="93688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In business communication..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5"/>
          <p:cNvSpPr txBox="1"/>
          <p:nvPr/>
        </p:nvSpPr>
        <p:spPr>
          <a:xfrm>
            <a:off x="4926476" y="2161254"/>
            <a:ext cx="65097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Use titles</a:t>
            </a:r>
            <a:r>
              <a:rPr lang="en-US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 (Mr, Ms, Mrs, etc.)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Be </a:t>
            </a: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formal</a:t>
            </a:r>
            <a:r>
              <a:rPr lang="en-US" sz="2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and avoid informal language (unless you are talking to a friend)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written or spoken language</a:t>
            </a:r>
            <a:r>
              <a:rPr lang="en-US" sz="2400" b="1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400" b="0" i="0" u="none" strike="noStrike" cap="none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say hello and goodbye in a </a:t>
            </a: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formal manner</a:t>
            </a:r>
            <a:r>
              <a:rPr lang="en-US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25" descr="Graphical user interface, application, website, Team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2755" y="1876652"/>
            <a:ext cx="3853721" cy="385372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5"/>
          <p:cNvSpPr txBox="1"/>
          <p:nvPr/>
        </p:nvSpPr>
        <p:spPr>
          <a:xfrm>
            <a:off x="1618938" y="5261548"/>
            <a:ext cx="301302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 href="https://storyset.com/business"&gt;Illustration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-99353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6"/>
          <p:cNvSpPr txBox="1"/>
          <p:nvPr/>
        </p:nvSpPr>
        <p:spPr>
          <a:xfrm>
            <a:off x="2353456" y="388643"/>
            <a:ext cx="93688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Titles: Matching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6"/>
          <p:cNvSpPr txBox="1"/>
          <p:nvPr/>
        </p:nvSpPr>
        <p:spPr>
          <a:xfrm>
            <a:off x="2353456" y="1430900"/>
            <a:ext cx="2803160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Mr</a:t>
            </a:r>
            <a:endParaRPr sz="24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2353456" y="2285930"/>
            <a:ext cx="2803160" cy="11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Mrs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2353456" y="3329647"/>
            <a:ext cx="2803160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Dr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6418289" y="1514130"/>
            <a:ext cx="3879954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married woman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6418289" y="2398923"/>
            <a:ext cx="4959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married or single woman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6418289" y="3429000"/>
            <a:ext cx="2803160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 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2429033" y="4424720"/>
            <a:ext cx="2803160" cy="11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Mr and 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6418289" y="4366883"/>
            <a:ext cx="5310265" cy="114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Someone with a PhD or a medical doctor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7"/>
          <p:cNvSpPr txBox="1"/>
          <p:nvPr/>
        </p:nvSpPr>
        <p:spPr>
          <a:xfrm>
            <a:off x="1072755" y="395082"/>
            <a:ext cx="527653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Listen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7"/>
          <p:cNvSpPr txBox="1"/>
          <p:nvPr/>
        </p:nvSpPr>
        <p:spPr>
          <a:xfrm>
            <a:off x="92725" y="1329700"/>
            <a:ext cx="4131600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Listen to a recording of </a:t>
            </a:r>
            <a:r>
              <a:rPr lang="en-US" sz="1600" b="1" i="0" u="none" strike="noStrike" cap="none" dirty="0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business people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introducing themselves. 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Step 2. Matc</a:t>
            </a:r>
            <a:r>
              <a:rPr lang="en-US" sz="1600" b="1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recordings with the </a:t>
            </a:r>
            <a:r>
              <a:rPr lang="en-US" sz="16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business cards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each person. </a:t>
            </a:r>
            <a:endParaRPr sz="1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Step 3.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Mark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expressions that you 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hear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1512" y="3615625"/>
            <a:ext cx="3091481" cy="18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6525" y="1116125"/>
            <a:ext cx="2939324" cy="18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75327" y="1102975"/>
            <a:ext cx="3036523" cy="193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23913" y="3615613"/>
            <a:ext cx="2939349" cy="180703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27"/>
          <p:cNvSpPr txBox="1"/>
          <p:nvPr/>
        </p:nvSpPr>
        <p:spPr>
          <a:xfrm>
            <a:off x="807650" y="3626350"/>
            <a:ext cx="36840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_____Nice to meet you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_____Please to meet you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_____I didn’t catch your name.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_____Good evening.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_____ Hello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7"/>
          <p:cNvSpPr txBox="1"/>
          <p:nvPr/>
        </p:nvSpPr>
        <p:spPr>
          <a:xfrm>
            <a:off x="5086525" y="641275"/>
            <a:ext cx="145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1800"/>
              <a:buFont typeface="Calibri"/>
              <a:buAutoNum type="alphaUcPeriod"/>
            </a:pP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____</a:t>
            </a:r>
            <a:endParaRPr sz="1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7"/>
          <p:cNvSpPr txBox="1"/>
          <p:nvPr/>
        </p:nvSpPr>
        <p:spPr>
          <a:xfrm>
            <a:off x="8574500" y="641275"/>
            <a:ext cx="145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B. ____</a:t>
            </a:r>
            <a:endParaRPr sz="1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7"/>
          <p:cNvSpPr txBox="1"/>
          <p:nvPr/>
        </p:nvSpPr>
        <p:spPr>
          <a:xfrm>
            <a:off x="5086525" y="3044538"/>
            <a:ext cx="145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C. ____</a:t>
            </a:r>
            <a:endParaRPr sz="1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8574500" y="3044538"/>
            <a:ext cx="145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D. ____</a:t>
            </a:r>
            <a:endParaRPr sz="1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d2fcb3e810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-99353"/>
            <a:ext cx="1218963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d2fcb3e810_0_21"/>
          <p:cNvSpPr txBox="1"/>
          <p:nvPr/>
        </p:nvSpPr>
        <p:spPr>
          <a:xfrm>
            <a:off x="2146818" y="131983"/>
            <a:ext cx="9369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Group work: Let’s correct some common mistakes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5" name="Google Shape;495;gd2fcb3e810_0_21" descr="Information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789" y="109460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d2fcb3e810_0_21" descr="Graphical user interface, text, application, emai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5321" y="1410218"/>
            <a:ext cx="6636455" cy="446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d2fcb3e810_0_21" descr="A group of people on a stage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3171" y="1551807"/>
            <a:ext cx="2750695" cy="275069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d2fcb3e810_0_21"/>
          <p:cNvSpPr txBox="1"/>
          <p:nvPr/>
        </p:nvSpPr>
        <p:spPr>
          <a:xfrm>
            <a:off x="9144000" y="4287187"/>
            <a:ext cx="217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made by StoruSet: &lt;a href="https://storyset.com/social-media"&gt;Illustration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d2fcb3e810_0_21"/>
          <p:cNvSpPr txBox="1"/>
          <p:nvPr/>
        </p:nvSpPr>
        <p:spPr>
          <a:xfrm>
            <a:off x="342081" y="2128603"/>
            <a:ext cx="97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10 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-99353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8"/>
          <p:cNvSpPr txBox="1"/>
          <p:nvPr/>
        </p:nvSpPr>
        <p:spPr>
          <a:xfrm>
            <a:off x="2146818" y="131983"/>
            <a:ext cx="936885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Group work: Let’s correct some common mistakes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28" descr="Information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789" y="109460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 descr="Graphical user interface, text, application, emai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5321" y="1410218"/>
            <a:ext cx="6636455" cy="446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 descr="A group of people on a stage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03171" y="1551807"/>
            <a:ext cx="2750695" cy="275069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8"/>
          <p:cNvSpPr txBox="1"/>
          <p:nvPr/>
        </p:nvSpPr>
        <p:spPr>
          <a:xfrm>
            <a:off x="9144000" y="4287187"/>
            <a:ext cx="21735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made by StoruSet: &lt;a href="https://storyset.com/social-media"&gt;Illustration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8"/>
          <p:cNvSpPr txBox="1"/>
          <p:nvPr/>
        </p:nvSpPr>
        <p:spPr>
          <a:xfrm>
            <a:off x="342081" y="2128603"/>
            <a:ext cx="9781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10 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8"/>
          <p:cNvSpPr/>
          <p:nvPr/>
        </p:nvSpPr>
        <p:spPr>
          <a:xfrm>
            <a:off x="2833350" y="1658150"/>
            <a:ext cx="483000" cy="595500"/>
          </a:xfrm>
          <a:prstGeom prst="mathMultiply">
            <a:avLst>
              <a:gd name="adj1" fmla="val 23520"/>
            </a:avLst>
          </a:prstGeom>
          <a:solidFill>
            <a:srgbClr val="FF00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8"/>
          <p:cNvSpPr/>
          <p:nvPr/>
        </p:nvSpPr>
        <p:spPr>
          <a:xfrm>
            <a:off x="1858825" y="2325700"/>
            <a:ext cx="483000" cy="595500"/>
          </a:xfrm>
          <a:prstGeom prst="mathMultiply">
            <a:avLst>
              <a:gd name="adj1" fmla="val 23520"/>
            </a:avLst>
          </a:prstGeom>
          <a:solidFill>
            <a:srgbClr val="FF00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8"/>
          <p:cNvSpPr/>
          <p:nvPr/>
        </p:nvSpPr>
        <p:spPr>
          <a:xfrm>
            <a:off x="2833350" y="3346000"/>
            <a:ext cx="483000" cy="595500"/>
          </a:xfrm>
          <a:prstGeom prst="mathMultiply">
            <a:avLst>
              <a:gd name="adj1" fmla="val 23520"/>
            </a:avLst>
          </a:prstGeom>
          <a:solidFill>
            <a:srgbClr val="FF00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8"/>
          <p:cNvSpPr/>
          <p:nvPr/>
        </p:nvSpPr>
        <p:spPr>
          <a:xfrm>
            <a:off x="1858825" y="4369175"/>
            <a:ext cx="483000" cy="595500"/>
          </a:xfrm>
          <a:prstGeom prst="mathMultiply">
            <a:avLst>
              <a:gd name="adj1" fmla="val 23520"/>
            </a:avLst>
          </a:prstGeom>
          <a:solidFill>
            <a:srgbClr val="FF00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8"/>
          <p:cNvSpPr/>
          <p:nvPr/>
        </p:nvSpPr>
        <p:spPr>
          <a:xfrm>
            <a:off x="2042375" y="5052800"/>
            <a:ext cx="483000" cy="595500"/>
          </a:xfrm>
          <a:prstGeom prst="mathMultiply">
            <a:avLst>
              <a:gd name="adj1" fmla="val 23520"/>
            </a:avLst>
          </a:prstGeom>
          <a:solidFill>
            <a:srgbClr val="FF006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8"/>
          <p:cNvSpPr txBox="1"/>
          <p:nvPr/>
        </p:nvSpPr>
        <p:spPr>
          <a:xfrm>
            <a:off x="3783175" y="1770850"/>
            <a:ext cx="384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Title Ms goes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surnames.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8"/>
          <p:cNvSpPr txBox="1"/>
          <p:nvPr/>
        </p:nvSpPr>
        <p:spPr>
          <a:xfrm>
            <a:off x="2695975" y="2392600"/>
            <a:ext cx="384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Very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informal</a:t>
            </a:r>
            <a:endParaRPr sz="1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28"/>
          <p:cNvSpPr txBox="1"/>
          <p:nvPr/>
        </p:nvSpPr>
        <p:spPr>
          <a:xfrm>
            <a:off x="22488" y="2858800"/>
            <a:ext cx="1617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 is used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with surnames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only for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PhD or medical doctors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8"/>
          <p:cNvSpPr txBox="1"/>
          <p:nvPr/>
        </p:nvSpPr>
        <p:spPr>
          <a:xfrm>
            <a:off x="2829800" y="4433200"/>
            <a:ext cx="384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Very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informal. Use: </a:t>
            </a:r>
            <a:r>
              <a:rPr lang="en-US" sz="18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Best,</a:t>
            </a:r>
            <a:endParaRPr sz="18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8"/>
          <p:cNvSpPr txBox="1"/>
          <p:nvPr/>
        </p:nvSpPr>
        <p:spPr>
          <a:xfrm>
            <a:off x="3032975" y="4894900"/>
            <a:ext cx="4887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Mr is used only with surnames-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never names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Sign off with your first name only.</a:t>
            </a:r>
            <a:endParaRPr sz="1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166887" y="2296639"/>
            <a:ext cx="3867309" cy="386730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 txBox="1">
            <a:spLocks noGrp="1"/>
          </p:cNvSpPr>
          <p:nvPr>
            <p:ph type="body" idx="2"/>
          </p:nvPr>
        </p:nvSpPr>
        <p:spPr>
          <a:xfrm>
            <a:off x="5458264" y="3150210"/>
            <a:ext cx="5895535" cy="191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Apoyar a los estudiantes en</a:t>
            </a:r>
            <a:r>
              <a:rPr lang="en-US" b="1">
                <a:solidFill>
                  <a:srgbClr val="FF0062"/>
                </a:solidFill>
              </a:rPr>
              <a:t> las lecturas específicas</a:t>
            </a:r>
            <a:r>
              <a:rPr lang="en-US">
                <a:solidFill>
                  <a:srgbClr val="E31D68"/>
                </a:solidFill>
              </a:rPr>
              <a:t> </a:t>
            </a:r>
            <a:r>
              <a:rPr lang="en-US"/>
              <a:t>de los materiales del curso de programación</a:t>
            </a:r>
            <a:endParaRPr/>
          </a:p>
        </p:txBody>
      </p:sp>
      <p:pic>
        <p:nvPicPr>
          <p:cNvPr id="133" name="Google Shape;133;p3" descr="Bullseye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92584" y="1508491"/>
            <a:ext cx="1456544" cy="145654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/>
        </p:nvSpPr>
        <p:spPr>
          <a:xfrm>
            <a:off x="2160585" y="354075"/>
            <a:ext cx="606027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Objetivo General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588957" y="5966085"/>
            <a:ext cx="20836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Coding made by StorySet&gt; &lt;a href="https://storyset.com/web"&gt;Illustration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9"/>
          <p:cNvSpPr txBox="1"/>
          <p:nvPr/>
        </p:nvSpPr>
        <p:spPr>
          <a:xfrm>
            <a:off x="2518348" y="465553"/>
            <a:ext cx="93688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Language Focus: Pronouns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9"/>
          <p:cNvSpPr txBox="1"/>
          <p:nvPr/>
        </p:nvSpPr>
        <p:spPr>
          <a:xfrm>
            <a:off x="1948721" y="2110384"/>
            <a:ext cx="3747542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am Juan.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You </a:t>
            </a: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are Nathalia.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He is an engineer.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She </a:t>
            </a: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is from Bogotá.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It </a:t>
            </a: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is pronounced COU-DING</a:t>
            </a: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work in MinTic.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You </a:t>
            </a: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are Tatiana.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They </a:t>
            </a: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are programmers.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9"/>
          <p:cNvSpPr txBox="1"/>
          <p:nvPr/>
        </p:nvSpPr>
        <p:spPr>
          <a:xfrm>
            <a:off x="7097842" y="2110384"/>
            <a:ext cx="4624465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name is Juan.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Your </a:t>
            </a: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name is Nathalia.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His </a:t>
            </a: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job is engineering.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Her </a:t>
            </a: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city is Bogotá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Its </a:t>
            </a: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pronunciation is COU-DING.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Our </a:t>
            </a: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ministry is MinTic.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Your </a:t>
            </a: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name is Tatiana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Their </a:t>
            </a:r>
            <a:r>
              <a:rPr lang="en-US" sz="2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job is programming.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0"/>
          <p:cNvSpPr txBox="1"/>
          <p:nvPr/>
        </p:nvSpPr>
        <p:spPr>
          <a:xfrm>
            <a:off x="2353456" y="510523"/>
            <a:ext cx="936885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Task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0"/>
          <p:cNvSpPr txBox="1"/>
          <p:nvPr/>
        </p:nvSpPr>
        <p:spPr>
          <a:xfrm>
            <a:off x="5466526" y="1768475"/>
            <a:ext cx="61893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in </a:t>
            </a: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small groups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Practice introductions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Introduce yourself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Introduce of of your team member/classmates (only 1).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careful with pronunciation, titles and pronouns.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Time: 5-8  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30" descr="A picture containing graphical user inter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971" y="1288296"/>
            <a:ext cx="5059181" cy="505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0"/>
          <p:cNvSpPr txBox="1"/>
          <p:nvPr/>
        </p:nvSpPr>
        <p:spPr>
          <a:xfrm>
            <a:off x="1798820" y="6145967"/>
            <a:ext cx="3028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 made by StorySet&gt; &lt;a href="https://storyset.com/social-media"&gt;Illustration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1"/>
          <p:cNvSpPr txBox="1"/>
          <p:nvPr/>
        </p:nvSpPr>
        <p:spPr>
          <a:xfrm>
            <a:off x="3852473" y="1739716"/>
            <a:ext cx="9368852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Greetings: Task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How did it go?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31" descr="A picture containing graphical user inter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971" y="1288296"/>
            <a:ext cx="5059181" cy="505918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1"/>
          <p:cNvSpPr txBox="1"/>
          <p:nvPr/>
        </p:nvSpPr>
        <p:spPr>
          <a:xfrm>
            <a:off x="1798820" y="6145967"/>
            <a:ext cx="302801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 made by StorySet&gt; &lt;a href="https://storyset.com/social-media"&gt;Illustration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2"/>
          <p:cNvSpPr txBox="1">
            <a:spLocks noGrp="1"/>
          </p:cNvSpPr>
          <p:nvPr>
            <p:ph type="title"/>
          </p:nvPr>
        </p:nvSpPr>
        <p:spPr>
          <a:xfrm>
            <a:off x="2457137" y="2223359"/>
            <a:ext cx="532275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600" b="1">
                <a:solidFill>
                  <a:srgbClr val="3366CA"/>
                </a:solidFill>
              </a:rPr>
              <a:t>Dream Jobs</a:t>
            </a:r>
            <a:endParaRPr/>
          </a:p>
        </p:txBody>
      </p:sp>
      <p:pic>
        <p:nvPicPr>
          <p:cNvPr id="556" name="Google Shape;556;p32" descr="Badge 3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2086" y="1560576"/>
            <a:ext cx="1325563" cy="132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772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3"/>
          <p:cNvSpPr txBox="1"/>
          <p:nvPr/>
        </p:nvSpPr>
        <p:spPr>
          <a:xfrm>
            <a:off x="1596709" y="365060"/>
            <a:ext cx="584587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Dream job: Task 2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3"/>
          <p:cNvSpPr txBox="1"/>
          <p:nvPr/>
        </p:nvSpPr>
        <p:spPr>
          <a:xfrm>
            <a:off x="438412" y="1072950"/>
            <a:ext cx="7648500" cy="4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3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0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Instructions for group work: </a:t>
            </a:r>
            <a:endParaRPr sz="2000" b="1" i="0" u="none" strike="noStrike" cap="non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1: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person </a:t>
            </a:r>
            <a:r>
              <a:rPr lang="en-US" sz="18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shares the screen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every student can see the template.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2: </a:t>
            </a:r>
            <a:r>
              <a:rPr lang="en-US" sz="18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From the dream jobs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mentioned in</a:t>
            </a:r>
            <a:r>
              <a:rPr lang="en-US" sz="18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 the warm up activity today, </a:t>
            </a:r>
            <a:r>
              <a:rPr lang="en-US" sz="18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agree on 1 </a:t>
            </a:r>
            <a:r>
              <a:rPr lang="en-US" sz="18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only as the best one.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3: </a:t>
            </a:r>
            <a:r>
              <a:rPr lang="en-US" sz="1800" b="1" i="0" u="none" strike="noStrike" cap="none">
                <a:solidFill>
                  <a:srgbClr val="E31D68"/>
                </a:solidFill>
                <a:latin typeface="Calibri"/>
                <a:ea typeface="Calibri"/>
                <a:cs typeface="Calibri"/>
                <a:sym typeface="Calibri"/>
              </a:rPr>
              <a:t>Think of a person who has that job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Look him/her up online and prepare a poster using the template.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1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Be ready to present your poster to the group.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Time: 10-15 min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p33" descr="Graphical user inter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0449" y="609679"/>
            <a:ext cx="4486410" cy="448641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3"/>
          <p:cNvSpPr txBox="1"/>
          <p:nvPr/>
        </p:nvSpPr>
        <p:spPr>
          <a:xfrm>
            <a:off x="8403564" y="4720707"/>
            <a:ext cx="35627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Career progress Semi Flat Illustrations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made by StorySet : &lt;a href="https://storyset.com/business"&gt;Illustration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772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4"/>
          <p:cNvSpPr txBox="1"/>
          <p:nvPr/>
        </p:nvSpPr>
        <p:spPr>
          <a:xfrm>
            <a:off x="2421169" y="425020"/>
            <a:ext cx="584587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Dream Job Template Card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34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2933" y="1132906"/>
            <a:ext cx="4799344" cy="536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5"/>
          <p:cNvSpPr txBox="1"/>
          <p:nvPr/>
        </p:nvSpPr>
        <p:spPr>
          <a:xfrm>
            <a:off x="2557693" y="450573"/>
            <a:ext cx="584587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Dream job: Presentations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35" descr="Graphical user inter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3012" y="1409510"/>
            <a:ext cx="4486410" cy="448641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5"/>
          <p:cNvSpPr txBox="1"/>
          <p:nvPr/>
        </p:nvSpPr>
        <p:spPr>
          <a:xfrm>
            <a:off x="4088495" y="5895920"/>
            <a:ext cx="35627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Career progress Semi Flat Illustrations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made by StorySet : &lt;a href="https://storyset.com/business"&gt;Illustration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6" descr="Background pattern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1444" y="1777494"/>
            <a:ext cx="3175000" cy="31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6"/>
          <p:cNvSpPr txBox="1"/>
          <p:nvPr/>
        </p:nvSpPr>
        <p:spPr>
          <a:xfrm>
            <a:off x="998716" y="360632"/>
            <a:ext cx="584587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Wrap 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6"/>
          <p:cNvSpPr txBox="1"/>
          <p:nvPr/>
        </p:nvSpPr>
        <p:spPr>
          <a:xfrm>
            <a:off x="1163608" y="1905506"/>
            <a:ext cx="6066069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Today, you learnt how to…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400"/>
              <a:buFont typeface="Noto Sans Symbols"/>
              <a:buChar char="✔"/>
            </a:pPr>
            <a:r>
              <a:rPr lang="en-US" sz="24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Introduce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yourself.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400"/>
              <a:buFont typeface="Noto Sans Symbols"/>
              <a:buChar char="✔"/>
            </a:pPr>
            <a:r>
              <a:rPr lang="en-US" sz="24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Introduce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others.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400"/>
              <a:buFont typeface="Noto Sans Symbols"/>
              <a:buChar char="✔"/>
            </a:pPr>
            <a:r>
              <a:rPr lang="en-US" sz="24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Greet</a:t>
            </a:r>
            <a:r>
              <a:rPr lang="en-US"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 a formal and informal manner.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6"/>
          <p:cNvSpPr txBox="1"/>
          <p:nvPr/>
        </p:nvSpPr>
        <p:spPr>
          <a:xfrm>
            <a:off x="8016198" y="5212749"/>
            <a:ext cx="29715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Done made by StorySet. &lt;a href="https://storyset.com/work"&gt;Illustration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7"/>
          <p:cNvSpPr txBox="1"/>
          <p:nvPr/>
        </p:nvSpPr>
        <p:spPr>
          <a:xfrm>
            <a:off x="1307539" y="1203520"/>
            <a:ext cx="584587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Autonomous Asynchronous work</a:t>
            </a:r>
            <a:endParaRPr sz="40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7"/>
          <p:cNvSpPr txBox="1"/>
          <p:nvPr/>
        </p:nvSpPr>
        <p:spPr>
          <a:xfrm>
            <a:off x="7571853" y="4872221"/>
            <a:ext cx="35627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Homework Semi Flat Illustrations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made by StorySet &lt;a href="https://storyset.com/education"&gt;Illustration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37"/>
          <p:cNvSpPr txBox="1"/>
          <p:nvPr/>
        </p:nvSpPr>
        <p:spPr>
          <a:xfrm>
            <a:off x="1612533" y="2792158"/>
            <a:ext cx="7941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MasterTech Platform: </a:t>
            </a: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My Learning Menu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n-US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Appetizers (optional)</a:t>
            </a: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n-US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Whole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Main Course (Important)</a:t>
            </a: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n-US" sz="24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Dessert(optional)</a:t>
            </a:r>
            <a:endParaRPr sz="24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" name="Google Shape;599;p37" descr="Graphical user interface,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7984" y="431804"/>
            <a:ext cx="4720707" cy="472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8"/>
          <p:cNvSpPr txBox="1"/>
          <p:nvPr/>
        </p:nvSpPr>
        <p:spPr>
          <a:xfrm>
            <a:off x="1215788" y="1457762"/>
            <a:ext cx="94887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See you in our next class when you will learn: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Occupations</a:t>
            </a:r>
            <a:endParaRPr sz="24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400"/>
              <a:buFont typeface="Noto Sans Symbols"/>
              <a:buChar char="✔"/>
            </a:pPr>
            <a:r>
              <a:rPr lang="en-US" sz="24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Nationalities</a:t>
            </a:r>
            <a:endParaRPr sz="24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3366C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9225" y="2037525"/>
            <a:ext cx="3743750" cy="37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8"/>
          <p:cNvSpPr txBox="1"/>
          <p:nvPr/>
        </p:nvSpPr>
        <p:spPr>
          <a:xfrm>
            <a:off x="7458407" y="5418157"/>
            <a:ext cx="257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 made by StorySEt&gt; &lt;a href="https://storyset.com/online"&gt;Illustration by Freepik Storyset&lt;/a&gt;</a:t>
            </a:r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1648484" y="327639"/>
            <a:ext cx="722993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Objetivos Específicos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2125425" y="1911406"/>
            <a:ext cx="864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Brindar a los estudiantes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las estrategias de lectura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aplicables a diferentes tipos de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textos de programación</a:t>
            </a:r>
            <a:endParaRPr sz="1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2125426" y="2763903"/>
            <a:ext cx="864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Comprender y seguir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instrucciones sencillas</a:t>
            </a:r>
            <a:r>
              <a:rPr lang="en-US" sz="18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relacionadas con los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lenguaje y métodos de programación</a:t>
            </a:r>
            <a:endParaRPr sz="18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2116975" y="3602014"/>
            <a:ext cx="86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Lograr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interacción básica en inglés</a:t>
            </a:r>
            <a:r>
              <a:rPr lang="en-US" sz="18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contextos cotidianos relacionados con su campo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2125426" y="4162949"/>
            <a:ext cx="79411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Afianzar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vocabulario técnico</a:t>
            </a:r>
            <a:r>
              <a:rPr lang="en-US" sz="18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inglés alineado con Python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2125425" y="4805978"/>
            <a:ext cx="863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competencias lingüísticas</a:t>
            </a:r>
            <a:r>
              <a:rPr lang="en-US" sz="18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inglés alineadas con el </a:t>
            </a:r>
            <a:r>
              <a:rPr lang="en-US" sz="18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nivel A2 del Marco Común Europeo de Referencias (MCER)</a:t>
            </a:r>
            <a:endParaRPr sz="1400" b="1" i="0" u="none" strike="noStrike" cap="none">
              <a:solidFill>
                <a:srgbClr val="FF00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4" descr="Bullsey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9387" y="1933179"/>
            <a:ext cx="602784" cy="60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 descr="Bullsey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9387" y="2713969"/>
            <a:ext cx="602784" cy="60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 descr="Bullsey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9387" y="3463426"/>
            <a:ext cx="602784" cy="60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4" descr="Bullsey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6269" y="4160601"/>
            <a:ext cx="602784" cy="60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 descr="Bullseye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6269" y="4910058"/>
            <a:ext cx="602784" cy="602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9"/>
          <p:cNvSpPr txBox="1"/>
          <p:nvPr/>
        </p:nvSpPr>
        <p:spPr>
          <a:xfrm>
            <a:off x="2684439" y="2555464"/>
            <a:ext cx="7080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54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 txBox="1">
            <a:spLocks noGrp="1"/>
          </p:cNvSpPr>
          <p:nvPr>
            <p:ph type="ctrTitle"/>
          </p:nvPr>
        </p:nvSpPr>
        <p:spPr>
          <a:xfrm>
            <a:off x="893449" y="3313065"/>
            <a:ext cx="3114988" cy="602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000"/>
              <a:buFont typeface="Calibri"/>
              <a:buNone/>
            </a:pPr>
            <a:r>
              <a:rPr lang="en-US" sz="2400" b="1">
                <a:solidFill>
                  <a:srgbClr val="3366CA"/>
                </a:solidFill>
              </a:rPr>
              <a:t>1 Ciclo=7 Semanas</a:t>
            </a:r>
            <a:endParaRPr sz="2400" b="1">
              <a:solidFill>
                <a:srgbClr val="3366CA"/>
              </a:solidFill>
            </a:endParaRPr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2"/>
          </p:nvPr>
        </p:nvSpPr>
        <p:spPr>
          <a:xfrm>
            <a:off x="1370053" y="1985333"/>
            <a:ext cx="2378000" cy="474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1100"/>
              <a:buNone/>
            </a:pPr>
            <a:r>
              <a:rPr lang="en-US" b="1">
                <a:solidFill>
                  <a:srgbClr val="FF0062"/>
                </a:solidFill>
              </a:rPr>
              <a:t>25 horas de clase cada uno</a:t>
            </a:r>
            <a:endParaRPr b="1">
              <a:solidFill>
                <a:srgbClr val="FF0062"/>
              </a:solidFill>
            </a:endParaRPr>
          </a:p>
        </p:txBody>
      </p:sp>
      <p:sp>
        <p:nvSpPr>
          <p:cNvPr id="159" name="Google Shape;159;p5"/>
          <p:cNvSpPr txBox="1">
            <a:spLocks noGrp="1"/>
          </p:cNvSpPr>
          <p:nvPr>
            <p:ph type="ctrTitle" idx="3"/>
          </p:nvPr>
        </p:nvSpPr>
        <p:spPr>
          <a:xfrm>
            <a:off x="1370053" y="1542988"/>
            <a:ext cx="2378000" cy="55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000"/>
              <a:buFont typeface="Calibri"/>
              <a:buNone/>
            </a:pPr>
            <a:r>
              <a:rPr lang="en-US" b="1">
                <a:solidFill>
                  <a:srgbClr val="3366CA"/>
                </a:solidFill>
              </a:rPr>
              <a:t>4 Ciclos</a:t>
            </a:r>
            <a:endParaRPr b="1">
              <a:solidFill>
                <a:srgbClr val="3366CA"/>
              </a:solidFill>
            </a:endParaRPr>
          </a:p>
        </p:txBody>
      </p:sp>
      <p:sp>
        <p:nvSpPr>
          <p:cNvPr id="160" name="Google Shape;160;p5"/>
          <p:cNvSpPr txBox="1">
            <a:spLocks noGrp="1"/>
          </p:cNvSpPr>
          <p:nvPr>
            <p:ph type="ctrTitle" idx="6"/>
          </p:nvPr>
        </p:nvSpPr>
        <p:spPr>
          <a:xfrm>
            <a:off x="893449" y="4573992"/>
            <a:ext cx="3240802" cy="82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000"/>
              <a:buFont typeface="Calibri"/>
              <a:buNone/>
            </a:pPr>
            <a:r>
              <a:rPr lang="en-US" sz="2400" b="1">
                <a:solidFill>
                  <a:srgbClr val="3366CA"/>
                </a:solidFill>
              </a:rPr>
              <a:t>Retos de Lectura</a:t>
            </a:r>
            <a:br>
              <a:rPr lang="en-US" sz="2400" b="1"/>
            </a:br>
            <a:r>
              <a:rPr lang="en-US" sz="2400" b="1">
                <a:solidFill>
                  <a:srgbClr val="FF0062"/>
                </a:solidFill>
              </a:rPr>
              <a:t>Reading Challenges</a:t>
            </a:r>
            <a:endParaRPr sz="2400" b="1">
              <a:solidFill>
                <a:srgbClr val="FF0062"/>
              </a:solidFill>
            </a:endParaRPr>
          </a:p>
        </p:txBody>
      </p:sp>
      <p:sp>
        <p:nvSpPr>
          <p:cNvPr id="161" name="Google Shape;161;p5"/>
          <p:cNvSpPr txBox="1">
            <a:spLocks noGrp="1"/>
          </p:cNvSpPr>
          <p:nvPr>
            <p:ph type="ctrTitle" idx="8"/>
          </p:nvPr>
        </p:nvSpPr>
        <p:spPr>
          <a:xfrm>
            <a:off x="8598559" y="3296453"/>
            <a:ext cx="2784031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2000"/>
              <a:buFont typeface="Calibri"/>
              <a:buNone/>
            </a:pPr>
            <a:r>
              <a:rPr lang="en-US" sz="2400" b="1">
                <a:solidFill>
                  <a:srgbClr val="3366CA"/>
                </a:solidFill>
              </a:rPr>
              <a:t>Gramática</a:t>
            </a:r>
            <a:r>
              <a:rPr lang="en-US" sz="2400">
                <a:solidFill>
                  <a:srgbClr val="3366CA"/>
                </a:solidFill>
              </a:rPr>
              <a:t> </a:t>
            </a:r>
            <a:r>
              <a:rPr lang="en-US" sz="2400" b="1">
                <a:solidFill>
                  <a:srgbClr val="FF0062"/>
                </a:solidFill>
              </a:rPr>
              <a:t>Funcional</a:t>
            </a:r>
            <a:endParaRPr b="1">
              <a:solidFill>
                <a:srgbClr val="FF0062"/>
              </a:solidFill>
            </a:endParaRPr>
          </a:p>
        </p:txBody>
      </p:sp>
      <p:grpSp>
        <p:nvGrpSpPr>
          <p:cNvPr id="162" name="Google Shape;162;p5"/>
          <p:cNvGrpSpPr/>
          <p:nvPr/>
        </p:nvGrpSpPr>
        <p:grpSpPr>
          <a:xfrm>
            <a:off x="4493347" y="2260145"/>
            <a:ext cx="2433299" cy="2965445"/>
            <a:chOff x="3203927" y="1492500"/>
            <a:chExt cx="1993200" cy="2429100"/>
          </a:xfrm>
        </p:grpSpPr>
        <p:sp>
          <p:nvSpPr>
            <p:cNvPr id="163" name="Google Shape;163;p5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5"/>
          <p:cNvSpPr txBox="1">
            <a:spLocks noGrp="1"/>
          </p:cNvSpPr>
          <p:nvPr>
            <p:ph type="ctrTitle" idx="13"/>
          </p:nvPr>
        </p:nvSpPr>
        <p:spPr>
          <a:xfrm>
            <a:off x="8266743" y="1309677"/>
            <a:ext cx="310648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000"/>
              <a:buFont typeface="Calibri"/>
              <a:buNone/>
            </a:pPr>
            <a:r>
              <a:rPr lang="en-US" sz="2400" b="1">
                <a:solidFill>
                  <a:srgbClr val="FF0062"/>
                </a:solidFill>
              </a:rPr>
              <a:t>Temáticamente</a:t>
            </a:r>
            <a:r>
              <a:rPr lang="en-US" sz="2400" b="1"/>
              <a:t> </a:t>
            </a:r>
            <a:r>
              <a:rPr lang="en-US" sz="2400" b="1">
                <a:solidFill>
                  <a:srgbClr val="3366CA"/>
                </a:solidFill>
              </a:rPr>
              <a:t>alineado con sus cursos de coding </a:t>
            </a:r>
            <a:endParaRPr sz="2400" b="1">
              <a:solidFill>
                <a:srgbClr val="3366CA"/>
              </a:solidFill>
            </a:endParaRPr>
          </a:p>
        </p:txBody>
      </p:sp>
      <p:sp>
        <p:nvSpPr>
          <p:cNvPr id="168" name="Google Shape;168;p5"/>
          <p:cNvSpPr txBox="1">
            <a:spLocks noGrp="1"/>
          </p:cNvSpPr>
          <p:nvPr>
            <p:ph type="ctrTitle" idx="15"/>
          </p:nvPr>
        </p:nvSpPr>
        <p:spPr>
          <a:xfrm>
            <a:off x="8607926" y="4331883"/>
            <a:ext cx="23780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2000"/>
              <a:buFont typeface="Calibri"/>
              <a:buNone/>
            </a:pPr>
            <a:r>
              <a:rPr lang="en-US" sz="2400" b="1">
                <a:solidFill>
                  <a:srgbClr val="FF0062"/>
                </a:solidFill>
              </a:rPr>
              <a:t>Habilidades comunicativas nivel A2</a:t>
            </a:r>
            <a:r>
              <a:rPr lang="en-US" sz="2400" b="1"/>
              <a:t> </a:t>
            </a:r>
            <a:r>
              <a:rPr lang="en-US" sz="2400">
                <a:solidFill>
                  <a:srgbClr val="3366CA"/>
                </a:solidFill>
              </a:rPr>
              <a:t>situadas en el contexto</a:t>
            </a:r>
            <a:endParaRPr sz="2400">
              <a:solidFill>
                <a:srgbClr val="3366CA"/>
              </a:solidFill>
            </a:endParaRPr>
          </a:p>
        </p:txBody>
      </p:sp>
      <p:grpSp>
        <p:nvGrpSpPr>
          <p:cNvPr id="169" name="Google Shape;169;p5"/>
          <p:cNvGrpSpPr/>
          <p:nvPr/>
        </p:nvGrpSpPr>
        <p:grpSpPr>
          <a:xfrm>
            <a:off x="4993866" y="3835050"/>
            <a:ext cx="2789881" cy="2053407"/>
            <a:chOff x="250900" y="238125"/>
            <a:chExt cx="7114625" cy="5236500"/>
          </a:xfrm>
        </p:grpSpPr>
        <p:sp>
          <p:nvSpPr>
            <p:cNvPr id="170" name="Google Shape;170;p5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rgbClr val="6D392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rgbClr val="FF00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rgbClr val="CC914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rgbClr val="FD88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rgbClr val="FF006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rgbClr val="F5C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1" name="Google Shape;201;p5"/>
          <p:cNvCxnSpPr/>
          <p:nvPr/>
        </p:nvCxnSpPr>
        <p:spPr>
          <a:xfrm rot="10800000">
            <a:off x="3845500" y="2245833"/>
            <a:ext cx="2324100" cy="16875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02" name="Google Shape;202;p5"/>
          <p:cNvCxnSpPr/>
          <p:nvPr/>
        </p:nvCxnSpPr>
        <p:spPr>
          <a:xfrm rot="10800000">
            <a:off x="3845533" y="3867267"/>
            <a:ext cx="2012700" cy="4533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03" name="Google Shape;203;p5"/>
          <p:cNvCxnSpPr/>
          <p:nvPr/>
        </p:nvCxnSpPr>
        <p:spPr>
          <a:xfrm flipH="1">
            <a:off x="3845533" y="4631967"/>
            <a:ext cx="1663500" cy="8571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04" name="Google Shape;204;p5"/>
          <p:cNvCxnSpPr/>
          <p:nvPr/>
        </p:nvCxnSpPr>
        <p:spPr>
          <a:xfrm rot="10800000" flipH="1">
            <a:off x="6417167" y="2245467"/>
            <a:ext cx="1987500" cy="17577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05" name="Google Shape;205;p5"/>
          <p:cNvCxnSpPr>
            <a:stCxn id="166" idx="0"/>
          </p:cNvCxnSpPr>
          <p:nvPr/>
        </p:nvCxnSpPr>
        <p:spPr>
          <a:xfrm rot="10800000" flipH="1">
            <a:off x="6926646" y="3838648"/>
            <a:ext cx="1563300" cy="3597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06" name="Google Shape;206;p5"/>
          <p:cNvCxnSpPr/>
          <p:nvPr/>
        </p:nvCxnSpPr>
        <p:spPr>
          <a:xfrm>
            <a:off x="7236367" y="4415967"/>
            <a:ext cx="1168500" cy="10731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07" name="Google Shape;207;p5"/>
          <p:cNvSpPr/>
          <p:nvPr/>
        </p:nvSpPr>
        <p:spPr>
          <a:xfrm>
            <a:off x="425200" y="1108189"/>
            <a:ext cx="190886" cy="5328578"/>
          </a:xfrm>
          <a:prstGeom prst="rect">
            <a:avLst/>
          </a:prstGeom>
          <a:solidFill>
            <a:srgbClr val="FF006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11576382" y="248382"/>
            <a:ext cx="216400" cy="5342244"/>
          </a:xfrm>
          <a:prstGeom prst="rect">
            <a:avLst/>
          </a:prstGeom>
          <a:solidFill>
            <a:srgbClr val="FF006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"/>
          <p:cNvSpPr txBox="1"/>
          <p:nvPr/>
        </p:nvSpPr>
        <p:spPr>
          <a:xfrm>
            <a:off x="2513850" y="325460"/>
            <a:ext cx="78228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What is English for Programming?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6"/>
          <p:cNvSpPr txBox="1"/>
          <p:nvPr/>
        </p:nvSpPr>
        <p:spPr>
          <a:xfrm>
            <a:off x="2565320" y="400303"/>
            <a:ext cx="78228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¿En qué consiste cada ciclo?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6" name="Google Shape;216;p6"/>
          <p:cNvGraphicFramePr/>
          <p:nvPr/>
        </p:nvGraphicFramePr>
        <p:xfrm>
          <a:off x="1450844" y="1352509"/>
          <a:ext cx="9619000" cy="4851525"/>
        </p:xfrm>
        <a:graphic>
          <a:graphicData uri="http://schemas.openxmlformats.org/drawingml/2006/table">
            <a:tbl>
              <a:tblPr>
                <a:noFill/>
                <a:tableStyleId>{9C5C4AEE-A3C3-4349-ABA2-81454A6A9306}</a:tableStyleId>
              </a:tblPr>
              <a:tblGrid>
                <a:gridCol w="192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3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2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4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Clase Sincrónica</a:t>
                      </a:r>
                      <a:endParaRPr sz="1400" b="1" i="0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horas</a:t>
                      </a:r>
                      <a:endParaRPr sz="1800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Refuerzo </a:t>
                      </a: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Asincrónico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Interactivo </a:t>
                      </a:r>
                      <a:endParaRPr sz="1800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Clase Sincrónica</a:t>
                      </a:r>
                      <a:endParaRPr sz="1400" b="1" i="0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006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horas</a:t>
                      </a:r>
                      <a:endParaRPr sz="1400" u="none" strike="noStrike" cap="none">
                        <a:solidFill>
                          <a:srgbClr val="FF006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Refuerzo  Asincrónico </a:t>
                      </a: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Interactivo </a:t>
                      </a:r>
                      <a:endParaRPr sz="1400" b="1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  1</a:t>
                      </a:r>
                      <a:endParaRPr sz="1800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1400" u="none" strike="noStrike" cap="none"/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My learning  Menu </a:t>
                      </a:r>
                      <a:endParaRPr sz="1400" u="none" strike="noStrike" cap="none">
                        <a:solidFill>
                          <a:srgbClr val="3366CA"/>
                        </a:solidFill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14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My Learning Menu </a:t>
                      </a:r>
                      <a:endParaRPr sz="1400" u="none" strike="noStrike" cap="none">
                        <a:solidFill>
                          <a:srgbClr val="3366CA"/>
                        </a:solidFill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 2</a:t>
                      </a:r>
                      <a:endParaRPr sz="1800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14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 Learning Menu </a:t>
                      </a:r>
                      <a:endParaRPr sz="1400" b="0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14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Reading Challenge 1</a:t>
                      </a:r>
                      <a:endParaRPr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(calificable)</a:t>
                      </a:r>
                      <a:r>
                        <a:rPr lang="en-US" sz="1400" b="0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400" b="0" i="0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1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 3</a:t>
                      </a:r>
                      <a:endParaRPr sz="1800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14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lang="en-US" sz="1400" b="0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 Learning Menu</a:t>
                      </a:r>
                      <a:endParaRPr sz="1400" u="none" strike="noStrike" cap="none">
                        <a:solidFill>
                          <a:srgbClr val="3366CA"/>
                        </a:solidFill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14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lang="en-US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Reading Challenge 2</a:t>
                      </a:r>
                      <a:endParaRPr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(calificable) </a:t>
                      </a:r>
                      <a:r>
                        <a:rPr lang="en-US" sz="1400" b="0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400" u="none" strike="noStrike" cap="none">
                        <a:solidFill>
                          <a:srgbClr val="3366CA"/>
                        </a:solidFill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 4</a:t>
                      </a:r>
                      <a:endParaRPr sz="1800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14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lang="en-US" sz="1400" b="0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 Learning Menu</a:t>
                      </a:r>
                      <a:endParaRPr sz="1400" u="none" strike="noStrike" cap="none">
                        <a:solidFill>
                          <a:srgbClr val="3366CA"/>
                        </a:solidFill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14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Reading Challenge 3</a:t>
                      </a:r>
                      <a:endParaRPr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(calificable) </a:t>
                      </a:r>
                      <a:endParaRPr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 5</a:t>
                      </a:r>
                      <a:endParaRPr sz="1800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14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r>
                        <a:rPr lang="en-US" sz="1400" b="0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 Learning Menu</a:t>
                      </a:r>
                      <a:endParaRPr sz="1400" u="none" strike="noStrike" cap="none">
                        <a:solidFill>
                          <a:srgbClr val="3366CA"/>
                        </a:solidFill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sz="1400" b="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Reading Challenge 4</a:t>
                      </a:r>
                      <a:endParaRPr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(calificable) </a:t>
                      </a:r>
                      <a:endParaRPr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 6</a:t>
                      </a:r>
                      <a:endParaRPr sz="1400" u="none" strike="noStrike" cap="none"/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Class</a:t>
                      </a:r>
                      <a:endParaRPr sz="1400" u="none" strike="noStrike" cap="none"/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My Learning Menu</a:t>
                      </a:r>
                      <a:endParaRPr sz="1400" u="none" strike="noStrike" cap="none">
                        <a:solidFill>
                          <a:srgbClr val="3366CA"/>
                        </a:solidFill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Examen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1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3366C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 7</a:t>
                      </a:r>
                      <a:endParaRPr sz="1400" b="1" i="0" u="none" strike="noStrike" cap="none">
                        <a:solidFill>
                          <a:srgbClr val="3366CA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Retroalimentación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/Feedback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19050" cap="flat" cmpd="sng">
                      <a:solidFill>
                        <a:srgbClr val="4778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0" marR="95250" marT="95250" marB="9525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77861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17" name="Google Shape;217;p6"/>
          <p:cNvSpPr/>
          <p:nvPr/>
        </p:nvSpPr>
        <p:spPr>
          <a:xfrm>
            <a:off x="2075928" y="2236604"/>
            <a:ext cx="120367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7"/>
          <p:cNvGrpSpPr/>
          <p:nvPr/>
        </p:nvGrpSpPr>
        <p:grpSpPr>
          <a:xfrm>
            <a:off x="6968390" y="1217323"/>
            <a:ext cx="4903820" cy="4638478"/>
            <a:chOff x="5335450" y="305675"/>
            <a:chExt cx="3442075" cy="4435325"/>
          </a:xfrm>
        </p:grpSpPr>
        <p:sp>
          <p:nvSpPr>
            <p:cNvPr id="224" name="Google Shape;224;p7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7"/>
          <p:cNvSpPr/>
          <p:nvPr/>
        </p:nvSpPr>
        <p:spPr>
          <a:xfrm>
            <a:off x="7671822" y="1200828"/>
            <a:ext cx="3946987" cy="4685984"/>
          </a:xfrm>
          <a:prstGeom prst="rect">
            <a:avLst/>
          </a:prstGeom>
          <a:solidFill>
            <a:srgbClr val="FF0062">
              <a:alpha val="874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7"/>
          <p:cNvGrpSpPr/>
          <p:nvPr/>
        </p:nvGrpSpPr>
        <p:grpSpPr>
          <a:xfrm>
            <a:off x="1381450" y="1296745"/>
            <a:ext cx="5108644" cy="4685984"/>
            <a:chOff x="1055000" y="365250"/>
            <a:chExt cx="3355775" cy="4413000"/>
          </a:xfrm>
        </p:grpSpPr>
        <p:sp>
          <p:nvSpPr>
            <p:cNvPr id="228" name="Google Shape;228;p7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9CC2E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9CC2E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0" name="Google Shape;230;p7"/>
          <p:cNvSpPr txBox="1">
            <a:spLocks noGrp="1"/>
          </p:cNvSpPr>
          <p:nvPr>
            <p:ph type="subTitle" idx="1"/>
          </p:nvPr>
        </p:nvSpPr>
        <p:spPr>
          <a:xfrm>
            <a:off x="2261200" y="2248373"/>
            <a:ext cx="2872400" cy="54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 b="1">
                <a:solidFill>
                  <a:srgbClr val="1E2128"/>
                </a:solidFill>
              </a:rPr>
              <a:t>Gramática funcional</a:t>
            </a:r>
            <a:endParaRPr sz="2000" b="1">
              <a:solidFill>
                <a:srgbClr val="1E2128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b="1">
              <a:solidFill>
                <a:srgbClr val="1E2128"/>
              </a:solidFill>
            </a:endParaRPr>
          </a:p>
        </p:txBody>
      </p:sp>
      <p:sp>
        <p:nvSpPr>
          <p:cNvPr id="231" name="Google Shape;231;p7"/>
          <p:cNvSpPr txBox="1">
            <a:spLocks noGrp="1"/>
          </p:cNvSpPr>
          <p:nvPr>
            <p:ph type="ctrTitle"/>
          </p:nvPr>
        </p:nvSpPr>
        <p:spPr>
          <a:xfrm>
            <a:off x="2190013" y="1419704"/>
            <a:ext cx="2976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2128"/>
              </a:buClr>
              <a:buSzPts val="2400"/>
              <a:buFont typeface="Calibri"/>
              <a:buNone/>
            </a:pPr>
            <a:r>
              <a:rPr lang="en-US" b="1">
                <a:solidFill>
                  <a:srgbClr val="1E2128"/>
                </a:solidFill>
                <a:latin typeface="Calibri"/>
                <a:ea typeface="Calibri"/>
                <a:cs typeface="Calibri"/>
                <a:sym typeface="Calibri"/>
              </a:rPr>
              <a:t>Sincrónico</a:t>
            </a:r>
            <a:endParaRPr b="1">
              <a:solidFill>
                <a:srgbClr val="1E2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 txBox="1">
            <a:spLocks noGrp="1"/>
          </p:cNvSpPr>
          <p:nvPr>
            <p:ph type="subTitle" idx="2"/>
          </p:nvPr>
        </p:nvSpPr>
        <p:spPr>
          <a:xfrm>
            <a:off x="8229597" y="2297194"/>
            <a:ext cx="28724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 b="1">
                <a:solidFill>
                  <a:srgbClr val="FFFFFF"/>
                </a:solidFill>
              </a:rPr>
              <a:t>Profundizar en los temas léxico-gramaticales trabajados en clase</a:t>
            </a:r>
            <a:endParaRPr sz="2000" b="1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 b="1">
              <a:solidFill>
                <a:srgbClr val="FFFFFF"/>
              </a:solidFill>
            </a:endParaRPr>
          </a:p>
        </p:txBody>
      </p:sp>
      <p:sp>
        <p:nvSpPr>
          <p:cNvPr id="233" name="Google Shape;233;p7"/>
          <p:cNvSpPr txBox="1">
            <a:spLocks noGrp="1"/>
          </p:cNvSpPr>
          <p:nvPr>
            <p:ph type="ctrTitle" idx="3"/>
          </p:nvPr>
        </p:nvSpPr>
        <p:spPr>
          <a:xfrm>
            <a:off x="8248612" y="1400012"/>
            <a:ext cx="2872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Asincrónico 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4" name="Google Shape;234;p7"/>
          <p:cNvGrpSpPr/>
          <p:nvPr/>
        </p:nvGrpSpPr>
        <p:grpSpPr>
          <a:xfrm>
            <a:off x="599772" y="2597788"/>
            <a:ext cx="1569633" cy="3862312"/>
            <a:chOff x="449828" y="1948341"/>
            <a:chExt cx="1177225" cy="2896734"/>
          </a:xfrm>
        </p:grpSpPr>
        <p:sp>
          <p:nvSpPr>
            <p:cNvPr id="235" name="Google Shape;235;p7"/>
            <p:cNvSpPr/>
            <p:nvPr/>
          </p:nvSpPr>
          <p:spPr>
            <a:xfrm>
              <a:off x="589825" y="4690275"/>
              <a:ext cx="776400" cy="154800"/>
            </a:xfrm>
            <a:prstGeom prst="ellipse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6" name="Google Shape;236;p7"/>
            <p:cNvGrpSpPr/>
            <p:nvPr/>
          </p:nvGrpSpPr>
          <p:grpSpPr>
            <a:xfrm>
              <a:off x="449828" y="1948341"/>
              <a:ext cx="1177225" cy="2792548"/>
              <a:chOff x="1184225" y="238125"/>
              <a:chExt cx="2155300" cy="5067225"/>
            </a:xfrm>
          </p:grpSpPr>
          <p:sp>
            <p:nvSpPr>
              <p:cNvPr id="237" name="Google Shape;237;p7"/>
              <p:cNvSpPr/>
              <p:nvPr/>
            </p:nvSpPr>
            <p:spPr>
              <a:xfrm>
                <a:off x="1661250" y="4271125"/>
                <a:ext cx="973325" cy="1034225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1184225" y="238125"/>
                <a:ext cx="2155300" cy="4033025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rgbClr val="FF006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1661250" y="4271125"/>
                <a:ext cx="656175" cy="1034225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0" name="Google Shape;240;p7"/>
          <p:cNvGrpSpPr/>
          <p:nvPr/>
        </p:nvGrpSpPr>
        <p:grpSpPr>
          <a:xfrm>
            <a:off x="6339798" y="2917993"/>
            <a:ext cx="1722404" cy="3542107"/>
            <a:chOff x="4754848" y="2188495"/>
            <a:chExt cx="1291803" cy="2656580"/>
          </a:xfrm>
        </p:grpSpPr>
        <p:sp>
          <p:nvSpPr>
            <p:cNvPr id="241" name="Google Shape;241;p7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3366C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7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243" name="Google Shape;243;p7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3366C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rgbClr val="3366C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3366C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3366C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rgbClr val="3366C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rgbClr val="3366C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endPara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9" name="Google Shape;249;p7"/>
          <p:cNvSpPr txBox="1"/>
          <p:nvPr/>
        </p:nvSpPr>
        <p:spPr>
          <a:xfrm>
            <a:off x="2089613" y="47491"/>
            <a:ext cx="872093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¿Cómo se conecta el contenido sincrónico con lo asincrónico?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 txBox="1"/>
          <p:nvPr/>
        </p:nvSpPr>
        <p:spPr>
          <a:xfrm>
            <a:off x="2242013" y="2887919"/>
            <a:ext cx="2872400" cy="54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rgbClr val="1E2128"/>
                </a:solidFill>
                <a:latin typeface="Calibri"/>
                <a:ea typeface="Calibri"/>
                <a:cs typeface="Calibri"/>
                <a:sym typeface="Calibri"/>
              </a:rPr>
              <a:t>Habilidades de escucha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rgbClr val="1E2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7"/>
          <p:cNvSpPr txBox="1"/>
          <p:nvPr/>
        </p:nvSpPr>
        <p:spPr>
          <a:xfrm>
            <a:off x="2144594" y="3529367"/>
            <a:ext cx="2872400" cy="54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rgbClr val="1E2128"/>
                </a:solidFill>
                <a:latin typeface="Calibri"/>
                <a:ea typeface="Calibri"/>
                <a:cs typeface="Calibri"/>
                <a:sym typeface="Calibri"/>
              </a:rPr>
              <a:t>Interacción básica en ambientes laborales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rgbClr val="1E2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7"/>
          <p:cNvSpPr txBox="1"/>
          <p:nvPr/>
        </p:nvSpPr>
        <p:spPr>
          <a:xfrm>
            <a:off x="2175940" y="4582901"/>
            <a:ext cx="2872400" cy="54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rgbClr val="1E2128"/>
                </a:solidFill>
                <a:latin typeface="Calibri"/>
                <a:ea typeface="Calibri"/>
                <a:cs typeface="Calibri"/>
                <a:sym typeface="Calibri"/>
              </a:rPr>
              <a:t>Pronunciación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67" b="1" i="0" u="none" strike="noStrike" cap="none">
              <a:solidFill>
                <a:srgbClr val="1E2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2178153" y="5235973"/>
            <a:ext cx="2872400" cy="54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rgbClr val="1E2128"/>
                </a:solidFill>
                <a:latin typeface="Calibri"/>
                <a:ea typeface="Calibri"/>
                <a:cs typeface="Calibri"/>
                <a:sym typeface="Calibri"/>
              </a:rPr>
              <a:t>Vocabulario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67" b="1" i="0" u="none" strike="noStrike" cap="none">
              <a:solidFill>
                <a:srgbClr val="1E212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7"/>
          <p:cNvSpPr txBox="1"/>
          <p:nvPr/>
        </p:nvSpPr>
        <p:spPr>
          <a:xfrm>
            <a:off x="8229597" y="3586065"/>
            <a:ext cx="2872400" cy="74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Estrategias de </a:t>
            </a: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lectura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8268113" y="4523351"/>
            <a:ext cx="2872400" cy="74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Retos de Lectura aplicados a Python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8"/>
          <p:cNvSpPr txBox="1"/>
          <p:nvPr/>
        </p:nvSpPr>
        <p:spPr>
          <a:xfrm>
            <a:off x="1991027" y="195783"/>
            <a:ext cx="782286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Pero,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2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0062"/>
                </a:solidFill>
                <a:latin typeface="Calibri"/>
                <a:ea typeface="Calibri"/>
                <a:cs typeface="Calibri"/>
                <a:sym typeface="Calibri"/>
              </a:rPr>
              <a:t>¿Qué es un Learning Menu?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2075928" y="2236604"/>
            <a:ext cx="1203671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8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3197" y="1527343"/>
            <a:ext cx="2655026" cy="5028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8"/>
          <p:cNvSpPr txBox="1"/>
          <p:nvPr/>
        </p:nvSpPr>
        <p:spPr>
          <a:xfrm>
            <a:off x="1674998" y="2693804"/>
            <a:ext cx="5963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entrada o </a:t>
            </a:r>
            <a:r>
              <a:rPr lang="en-US" sz="2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Appetizer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profundizar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trabajados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sincrónica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1709756" y="3898298"/>
            <a:ext cx="5963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plato fuerte o </a:t>
            </a:r>
            <a:r>
              <a:rPr lang="en-US" sz="2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Main Course</a:t>
            </a:r>
            <a:r>
              <a:rPr lang="en-US" sz="2000" b="0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(una o varias actividades obligatorias). Estas actividades te brindan input sobre las estrategias de lectura y su aplicación.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/>
          <p:cNvSpPr txBox="1"/>
          <p:nvPr/>
        </p:nvSpPr>
        <p:spPr>
          <a:xfrm>
            <a:off x="1709719" y="5338778"/>
            <a:ext cx="5963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postre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 </a:t>
            </a:r>
            <a:r>
              <a:rPr lang="en-US" sz="2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Dessert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brinda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vocabulario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propio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campo IT. SE llama </a:t>
            </a:r>
            <a:r>
              <a:rPr lang="en-US" sz="2000" b="1" i="0" u="none" strike="noStrike" cap="none" dirty="0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IT Survival English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es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opcional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0" y="0"/>
            <a:ext cx="12189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9"/>
          <p:cNvSpPr txBox="1"/>
          <p:nvPr/>
        </p:nvSpPr>
        <p:spPr>
          <a:xfrm>
            <a:off x="2274327" y="188681"/>
            <a:ext cx="78228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CA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3366CA"/>
                </a:solidFill>
                <a:latin typeface="Calibri"/>
                <a:ea typeface="Calibri"/>
                <a:cs typeface="Calibri"/>
                <a:sym typeface="Calibri"/>
              </a:rPr>
              <a:t>Explorar My Learning Menu</a:t>
            </a:r>
            <a:endParaRPr sz="4000" b="1" i="0" u="none" strike="noStrike" cap="none">
              <a:solidFill>
                <a:srgbClr val="FF006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4325" y="1387800"/>
            <a:ext cx="8022026" cy="44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2364</Words>
  <Application>Microsoft Office PowerPoint</Application>
  <PresentationFormat>Panorámica</PresentationFormat>
  <Paragraphs>369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Noto Sans Symbols</vt:lpstr>
      <vt:lpstr>Tema de Office</vt:lpstr>
      <vt:lpstr>Welcome to English for Programming</vt:lpstr>
      <vt:lpstr>Presentación de PowerPoint</vt:lpstr>
      <vt:lpstr>Presentación de PowerPoint</vt:lpstr>
      <vt:lpstr>Presentación de PowerPoint</vt:lpstr>
      <vt:lpstr>1 Ciclo=7 Semanas</vt:lpstr>
      <vt:lpstr>Presentación de PowerPoint</vt:lpstr>
      <vt:lpstr>Sincrónico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English for Programming 1, here we come!</vt:lpstr>
      <vt:lpstr>Presentación de PowerPoint</vt:lpstr>
      <vt:lpstr>Presentación de PowerPoint</vt:lpstr>
      <vt:lpstr>Greetings</vt:lpstr>
      <vt:lpstr>Presentación de PowerPoint</vt:lpstr>
      <vt:lpstr>Presentación de PowerPoint</vt:lpstr>
      <vt:lpstr>Presentación de PowerPoint</vt:lpstr>
      <vt:lpstr>Presentación de PowerPoint</vt:lpstr>
      <vt:lpstr>Introductions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Dream Jobs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English for Programming</dc:title>
  <dc:creator>Brandon Steve Rincón Gutiérrez</dc:creator>
  <cp:lastModifiedBy>Juan Pablo Patiño Loaiza</cp:lastModifiedBy>
  <cp:revision>3</cp:revision>
  <dcterms:created xsi:type="dcterms:W3CDTF">2020-07-16T20:35:52Z</dcterms:created>
  <dcterms:modified xsi:type="dcterms:W3CDTF">2021-05-06T03:09:59Z</dcterms:modified>
</cp:coreProperties>
</file>